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0"/>
  </p:notesMasterIdLst>
  <p:sldIdLst>
    <p:sldId id="256" r:id="rId2"/>
    <p:sldId id="258" r:id="rId3"/>
    <p:sldId id="273" r:id="rId4"/>
    <p:sldId id="259" r:id="rId5"/>
    <p:sldId id="275" r:id="rId6"/>
    <p:sldId id="276" r:id="rId7"/>
    <p:sldId id="262" r:id="rId8"/>
    <p:sldId id="272" r:id="rId9"/>
    <p:sldId id="261" r:id="rId10"/>
    <p:sldId id="263" r:id="rId11"/>
    <p:sldId id="277" r:id="rId12"/>
    <p:sldId id="280" r:id="rId13"/>
    <p:sldId id="278" r:id="rId14"/>
    <p:sldId id="265" r:id="rId15"/>
    <p:sldId id="279" r:id="rId16"/>
    <p:sldId id="268" r:id="rId17"/>
    <p:sldId id="266"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72171" autoAdjust="0"/>
  </p:normalViewPr>
  <p:slideViewPr>
    <p:cSldViewPr snapToGrid="0">
      <p:cViewPr varScale="1">
        <p:scale>
          <a:sx n="52" d="100"/>
          <a:sy n="52" d="100"/>
        </p:scale>
        <p:origin x="14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B9EC3-59B0-4667-AA87-A22C8C48577E}" type="datetimeFigureOut">
              <a:rPr lang="en-GB" smtClean="0"/>
              <a:t>20/06/2023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E1C11-AA34-4996-8FA0-74F5A62BC2F0}" type="slidenum">
              <a:rPr lang="en-GB" smtClean="0"/>
              <a:t>‹#›</a:t>
            </a:fld>
            <a:endParaRPr lang="en-GB"/>
          </a:p>
        </p:txBody>
      </p:sp>
    </p:spTree>
    <p:extLst>
      <p:ext uri="{BB962C8B-B14F-4D97-AF65-F5344CB8AC3E}">
        <p14:creationId xmlns:p14="http://schemas.microsoft.com/office/powerpoint/2010/main" val="69472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CE1C11-AA34-4996-8FA0-74F5A62BC2F0}" type="slidenum">
              <a:rPr lang="en-GB" smtClean="0"/>
              <a:t>2</a:t>
            </a:fld>
            <a:endParaRPr lang="en-GB"/>
          </a:p>
        </p:txBody>
      </p:sp>
    </p:spTree>
    <p:extLst>
      <p:ext uri="{BB962C8B-B14F-4D97-AF65-F5344CB8AC3E}">
        <p14:creationId xmlns:p14="http://schemas.microsoft.com/office/powerpoint/2010/main" val="258506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a:t>
            </a:r>
          </a:p>
        </p:txBody>
      </p:sp>
      <p:sp>
        <p:nvSpPr>
          <p:cNvPr id="4" name="Slide Number Placeholder 3"/>
          <p:cNvSpPr>
            <a:spLocks noGrp="1"/>
          </p:cNvSpPr>
          <p:nvPr>
            <p:ph type="sldNum" sz="quarter" idx="5"/>
          </p:nvPr>
        </p:nvSpPr>
        <p:spPr/>
        <p:txBody>
          <a:bodyPr/>
          <a:lstStyle/>
          <a:p>
            <a:fld id="{0BCE1C11-AA34-4996-8FA0-74F5A62BC2F0}" type="slidenum">
              <a:rPr lang="en-GB" smtClean="0"/>
              <a:t>4</a:t>
            </a:fld>
            <a:endParaRPr lang="en-GB"/>
          </a:p>
        </p:txBody>
      </p:sp>
    </p:spTree>
    <p:extLst>
      <p:ext uri="{BB962C8B-B14F-4D97-AF65-F5344CB8AC3E}">
        <p14:creationId xmlns:p14="http://schemas.microsoft.com/office/powerpoint/2010/main" val="408670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CE1C11-AA34-4996-8FA0-74F5A62BC2F0}" type="slidenum">
              <a:rPr lang="en-GB" smtClean="0"/>
              <a:t>7</a:t>
            </a:fld>
            <a:endParaRPr lang="en-GB"/>
          </a:p>
        </p:txBody>
      </p:sp>
    </p:spTree>
    <p:extLst>
      <p:ext uri="{BB962C8B-B14F-4D97-AF65-F5344CB8AC3E}">
        <p14:creationId xmlns:p14="http://schemas.microsoft.com/office/powerpoint/2010/main" val="211475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explain why we are consulting you…</a:t>
            </a:r>
          </a:p>
          <a:p>
            <a:r>
              <a:rPr lang="en-GB" dirty="0"/>
              <a:t> Statutory  requirements</a:t>
            </a:r>
          </a:p>
          <a:p>
            <a:r>
              <a:rPr lang="en-GB" dirty="0"/>
              <a:t> Parents and carers  are the prime educators of their children </a:t>
            </a:r>
          </a:p>
          <a:p>
            <a:r>
              <a:rPr lang="en-GB" dirty="0"/>
              <a:t> Young peoples second most preferred source of information about sex is parents/ carers </a:t>
            </a:r>
          </a:p>
          <a:p>
            <a:r>
              <a:rPr lang="en-GB" dirty="0"/>
              <a:t> Early conversations mean that they will see you as a reliable sources of information and come to you for help and support rather than turn to unreliable sources </a:t>
            </a:r>
          </a:p>
        </p:txBody>
      </p:sp>
      <p:sp>
        <p:nvSpPr>
          <p:cNvPr id="4" name="Slide Number Placeholder 3"/>
          <p:cNvSpPr>
            <a:spLocks noGrp="1"/>
          </p:cNvSpPr>
          <p:nvPr>
            <p:ph type="sldNum" sz="quarter" idx="5"/>
          </p:nvPr>
        </p:nvSpPr>
        <p:spPr/>
        <p:txBody>
          <a:bodyPr/>
          <a:lstStyle/>
          <a:p>
            <a:fld id="{0BCE1C11-AA34-4996-8FA0-74F5A62BC2F0}" type="slidenum">
              <a:rPr lang="en-GB" smtClean="0"/>
              <a:t>9</a:t>
            </a:fld>
            <a:endParaRPr lang="en-GB"/>
          </a:p>
        </p:txBody>
      </p:sp>
    </p:spTree>
    <p:extLst>
      <p:ext uri="{BB962C8B-B14F-4D97-AF65-F5344CB8AC3E}">
        <p14:creationId xmlns:p14="http://schemas.microsoft.com/office/powerpoint/2010/main" val="1152288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CE1C11-AA34-4996-8FA0-74F5A62BC2F0}" type="slidenum">
              <a:rPr lang="en-GB" smtClean="0"/>
              <a:t>16</a:t>
            </a:fld>
            <a:endParaRPr lang="en-GB"/>
          </a:p>
        </p:txBody>
      </p:sp>
    </p:spTree>
    <p:extLst>
      <p:ext uri="{BB962C8B-B14F-4D97-AF65-F5344CB8AC3E}">
        <p14:creationId xmlns:p14="http://schemas.microsoft.com/office/powerpoint/2010/main" val="325772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0BCE1C11-AA34-4996-8FA0-74F5A62BC2F0}" type="slidenum">
              <a:rPr lang="en-GB" smtClean="0"/>
              <a:t>17</a:t>
            </a:fld>
            <a:endParaRPr lang="en-GB"/>
          </a:p>
        </p:txBody>
      </p:sp>
    </p:spTree>
    <p:extLst>
      <p:ext uri="{BB962C8B-B14F-4D97-AF65-F5344CB8AC3E}">
        <p14:creationId xmlns:p14="http://schemas.microsoft.com/office/powerpoint/2010/main" val="333030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CE1C11-AA34-4996-8FA0-74F5A62BC2F0}" type="slidenum">
              <a:rPr lang="en-GB" smtClean="0"/>
              <a:t>18</a:t>
            </a:fld>
            <a:endParaRPr lang="en-GB"/>
          </a:p>
        </p:txBody>
      </p:sp>
    </p:spTree>
    <p:extLst>
      <p:ext uri="{BB962C8B-B14F-4D97-AF65-F5344CB8AC3E}">
        <p14:creationId xmlns:p14="http://schemas.microsoft.com/office/powerpoint/2010/main" val="1031666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B0145A1-57F2-49AF-906B-BA66D683793B}" type="datetimeFigureOut">
              <a:rPr lang="en-GB" smtClean="0"/>
              <a:t>20/06/2023</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82CD315-E17A-4195-ABE9-12709AA7D4F1}" type="slidenum">
              <a:rPr lang="en-GB" smtClean="0"/>
              <a:t>‹#›</a:t>
            </a:fld>
            <a:endParaRPr lang="en-GB"/>
          </a:p>
        </p:txBody>
      </p:sp>
    </p:spTree>
    <p:extLst>
      <p:ext uri="{BB962C8B-B14F-4D97-AF65-F5344CB8AC3E}">
        <p14:creationId xmlns:p14="http://schemas.microsoft.com/office/powerpoint/2010/main" val="422368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145A1-57F2-49AF-906B-BA66D683793B}"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2CD315-E17A-4195-ABE9-12709AA7D4F1}" type="slidenum">
              <a:rPr lang="en-GB" smtClean="0"/>
              <a:t>‹#›</a:t>
            </a:fld>
            <a:endParaRPr lang="en-GB"/>
          </a:p>
        </p:txBody>
      </p:sp>
    </p:spTree>
    <p:extLst>
      <p:ext uri="{BB962C8B-B14F-4D97-AF65-F5344CB8AC3E}">
        <p14:creationId xmlns:p14="http://schemas.microsoft.com/office/powerpoint/2010/main" val="425580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145A1-57F2-49AF-906B-BA66D683793B}"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2CD315-E17A-4195-ABE9-12709AA7D4F1}" type="slidenum">
              <a:rPr lang="en-GB" smtClean="0"/>
              <a:t>‹#›</a:t>
            </a:fld>
            <a:endParaRPr lang="en-GB"/>
          </a:p>
        </p:txBody>
      </p:sp>
    </p:spTree>
    <p:extLst>
      <p:ext uri="{BB962C8B-B14F-4D97-AF65-F5344CB8AC3E}">
        <p14:creationId xmlns:p14="http://schemas.microsoft.com/office/powerpoint/2010/main" val="177122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145A1-57F2-49AF-906B-BA66D683793B}"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2CD315-E17A-4195-ABE9-12709AA7D4F1}" type="slidenum">
              <a:rPr lang="en-GB" smtClean="0"/>
              <a:t>‹#›</a:t>
            </a:fld>
            <a:endParaRPr lang="en-GB"/>
          </a:p>
        </p:txBody>
      </p:sp>
    </p:spTree>
    <p:extLst>
      <p:ext uri="{BB962C8B-B14F-4D97-AF65-F5344CB8AC3E}">
        <p14:creationId xmlns:p14="http://schemas.microsoft.com/office/powerpoint/2010/main" val="21454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145A1-57F2-49AF-906B-BA66D683793B}"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2CD315-E17A-4195-ABE9-12709AA7D4F1}" type="slidenum">
              <a:rPr lang="en-GB" smtClean="0"/>
              <a:t>‹#›</a:t>
            </a:fld>
            <a:endParaRPr lang="en-GB"/>
          </a:p>
        </p:txBody>
      </p:sp>
    </p:spTree>
    <p:extLst>
      <p:ext uri="{BB962C8B-B14F-4D97-AF65-F5344CB8AC3E}">
        <p14:creationId xmlns:p14="http://schemas.microsoft.com/office/powerpoint/2010/main" val="330172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0145A1-57F2-49AF-906B-BA66D683793B}"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2CD315-E17A-4195-ABE9-12709AA7D4F1}" type="slidenum">
              <a:rPr lang="en-GB" smtClean="0"/>
              <a:t>‹#›</a:t>
            </a:fld>
            <a:endParaRPr lang="en-GB"/>
          </a:p>
        </p:txBody>
      </p:sp>
    </p:spTree>
    <p:extLst>
      <p:ext uri="{BB962C8B-B14F-4D97-AF65-F5344CB8AC3E}">
        <p14:creationId xmlns:p14="http://schemas.microsoft.com/office/powerpoint/2010/main" val="2963885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0145A1-57F2-49AF-906B-BA66D683793B}" type="datetimeFigureOut">
              <a:rPr lang="en-GB" smtClean="0"/>
              <a:t>20/06/2023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2CD315-E17A-4195-ABE9-12709AA7D4F1}" type="slidenum">
              <a:rPr lang="en-GB" smtClean="0"/>
              <a:t>‹#›</a:t>
            </a:fld>
            <a:endParaRPr lang="en-GB"/>
          </a:p>
        </p:txBody>
      </p:sp>
    </p:spTree>
    <p:extLst>
      <p:ext uri="{BB962C8B-B14F-4D97-AF65-F5344CB8AC3E}">
        <p14:creationId xmlns:p14="http://schemas.microsoft.com/office/powerpoint/2010/main" val="123531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0145A1-57F2-49AF-906B-BA66D683793B}" type="datetimeFigureOut">
              <a:rPr lang="en-GB" smtClean="0"/>
              <a:t>20/06/2023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2CD315-E17A-4195-ABE9-12709AA7D4F1}" type="slidenum">
              <a:rPr lang="en-GB" smtClean="0"/>
              <a:t>‹#›</a:t>
            </a:fld>
            <a:endParaRPr lang="en-GB"/>
          </a:p>
        </p:txBody>
      </p:sp>
    </p:spTree>
    <p:extLst>
      <p:ext uri="{BB962C8B-B14F-4D97-AF65-F5344CB8AC3E}">
        <p14:creationId xmlns:p14="http://schemas.microsoft.com/office/powerpoint/2010/main" val="175909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145A1-57F2-49AF-906B-BA66D683793B}" type="datetimeFigureOut">
              <a:rPr lang="en-GB" smtClean="0"/>
              <a:t>20/06/2023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2CD315-E17A-4195-ABE9-12709AA7D4F1}" type="slidenum">
              <a:rPr lang="en-GB" smtClean="0"/>
              <a:t>‹#›</a:t>
            </a:fld>
            <a:endParaRPr lang="en-GB"/>
          </a:p>
        </p:txBody>
      </p:sp>
    </p:spTree>
    <p:extLst>
      <p:ext uri="{BB962C8B-B14F-4D97-AF65-F5344CB8AC3E}">
        <p14:creationId xmlns:p14="http://schemas.microsoft.com/office/powerpoint/2010/main" val="292684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2B0145A1-57F2-49AF-906B-BA66D683793B}"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82CD315-E17A-4195-ABE9-12709AA7D4F1}" type="slidenum">
              <a:rPr lang="en-GB" smtClean="0"/>
              <a:t>‹#›</a:t>
            </a:fld>
            <a:endParaRPr lang="en-GB"/>
          </a:p>
        </p:txBody>
      </p:sp>
    </p:spTree>
    <p:extLst>
      <p:ext uri="{BB962C8B-B14F-4D97-AF65-F5344CB8AC3E}">
        <p14:creationId xmlns:p14="http://schemas.microsoft.com/office/powerpoint/2010/main" val="3393040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B0145A1-57F2-49AF-906B-BA66D683793B}" type="datetimeFigureOut">
              <a:rPr lang="en-GB" smtClean="0"/>
              <a:t>20/06/2023</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82CD315-E17A-4195-ABE9-12709AA7D4F1}" type="slidenum">
              <a:rPr lang="en-GB" smtClean="0"/>
              <a:t>‹#›</a:t>
            </a:fld>
            <a:endParaRPr lang="en-GB"/>
          </a:p>
        </p:txBody>
      </p:sp>
    </p:spTree>
    <p:extLst>
      <p:ext uri="{BB962C8B-B14F-4D97-AF65-F5344CB8AC3E}">
        <p14:creationId xmlns:p14="http://schemas.microsoft.com/office/powerpoint/2010/main" val="41572598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B0145A1-57F2-49AF-906B-BA66D683793B}" type="datetimeFigureOut">
              <a:rPr lang="en-GB" smtClean="0"/>
              <a:t>20/06/2023</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182CD315-E17A-4195-ABE9-12709AA7D4F1}" type="slidenum">
              <a:rPr lang="en-GB" smtClean="0"/>
              <a:t>‹#›</a:t>
            </a:fld>
            <a:endParaRPr lang="en-GB"/>
          </a:p>
        </p:txBody>
      </p:sp>
    </p:spTree>
    <p:extLst>
      <p:ext uri="{BB962C8B-B14F-4D97-AF65-F5344CB8AC3E}">
        <p14:creationId xmlns:p14="http://schemas.microsoft.com/office/powerpoint/2010/main" val="153159926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spcc.org.uk/keeping-children-safe/support-for-parents/pants-underwear-ru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A65F-C2A1-48E5-B1CF-BA140395CE2E}"/>
              </a:ext>
            </a:extLst>
          </p:cNvPr>
          <p:cNvSpPr>
            <a:spLocks noGrp="1"/>
          </p:cNvSpPr>
          <p:nvPr>
            <p:ph type="ctrTitle"/>
          </p:nvPr>
        </p:nvSpPr>
        <p:spPr>
          <a:xfrm>
            <a:off x="603504" y="770467"/>
            <a:ext cx="10782300" cy="1692816"/>
          </a:xfrm>
        </p:spPr>
        <p:txBody>
          <a:bodyPr>
            <a:normAutofit/>
          </a:bodyPr>
          <a:lstStyle/>
          <a:p>
            <a:pPr algn="ctr"/>
            <a:r>
              <a:rPr lang="en-GB" sz="4000" dirty="0"/>
              <a:t>Relationships, Sex and Health  Education Parent and Carers Consultation</a:t>
            </a:r>
            <a:br>
              <a:rPr lang="en-GB" sz="4000" dirty="0"/>
            </a:br>
            <a:r>
              <a:rPr lang="en-GB" sz="4000" dirty="0"/>
              <a:t> </a:t>
            </a:r>
          </a:p>
        </p:txBody>
      </p:sp>
      <p:sp>
        <p:nvSpPr>
          <p:cNvPr id="3" name="Subtitle 2">
            <a:extLst>
              <a:ext uri="{FF2B5EF4-FFF2-40B4-BE49-F238E27FC236}">
                <a16:creationId xmlns:a16="http://schemas.microsoft.com/office/drawing/2014/main" id="{4E8EB30F-DB5B-4A26-A41C-B1DF55B065F8}"/>
              </a:ext>
            </a:extLst>
          </p:cNvPr>
          <p:cNvSpPr>
            <a:spLocks noGrp="1"/>
          </p:cNvSpPr>
          <p:nvPr>
            <p:ph type="subTitle" idx="1"/>
          </p:nvPr>
        </p:nvSpPr>
        <p:spPr>
          <a:xfrm>
            <a:off x="1343608" y="3844213"/>
            <a:ext cx="7930395" cy="2243320"/>
          </a:xfrm>
        </p:spPr>
        <p:txBody>
          <a:bodyPr>
            <a:normAutofit/>
          </a:bodyPr>
          <a:lstStyle/>
          <a:p>
            <a:endParaRPr lang="en-GB" dirty="0"/>
          </a:p>
          <a:p>
            <a:r>
              <a:rPr lang="en-GB" dirty="0"/>
              <a:t> </a:t>
            </a:r>
          </a:p>
        </p:txBody>
      </p:sp>
      <p:pic>
        <p:nvPicPr>
          <p:cNvPr id="4" name="Picture 3">
            <a:extLst>
              <a:ext uri="{FF2B5EF4-FFF2-40B4-BE49-F238E27FC236}">
                <a16:creationId xmlns:a16="http://schemas.microsoft.com/office/drawing/2014/main" id="{ACA22607-CC38-43B8-A95A-C9D5735CB4F8}"/>
              </a:ext>
            </a:extLst>
          </p:cNvPr>
          <p:cNvPicPr>
            <a:picLocks noChangeAspect="1"/>
          </p:cNvPicPr>
          <p:nvPr/>
        </p:nvPicPr>
        <p:blipFill>
          <a:blip r:embed="rId2"/>
          <a:stretch>
            <a:fillRect/>
          </a:stretch>
        </p:blipFill>
        <p:spPr>
          <a:xfrm>
            <a:off x="672846" y="2248958"/>
            <a:ext cx="10915650" cy="3838575"/>
          </a:xfrm>
          <a:prstGeom prst="rect">
            <a:avLst/>
          </a:prstGeom>
        </p:spPr>
      </p:pic>
    </p:spTree>
    <p:extLst>
      <p:ext uri="{BB962C8B-B14F-4D97-AF65-F5344CB8AC3E}">
        <p14:creationId xmlns:p14="http://schemas.microsoft.com/office/powerpoint/2010/main" val="3256143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32B0-A354-46CA-9A06-743D3FD65F31}"/>
              </a:ext>
            </a:extLst>
          </p:cNvPr>
          <p:cNvSpPr>
            <a:spLocks noGrp="1"/>
          </p:cNvSpPr>
          <p:nvPr>
            <p:ph type="title"/>
          </p:nvPr>
        </p:nvSpPr>
        <p:spPr/>
        <p:txBody>
          <a:bodyPr/>
          <a:lstStyle/>
          <a:p>
            <a:r>
              <a:rPr lang="en-GB" dirty="0"/>
              <a:t>Parent Survey Results</a:t>
            </a:r>
          </a:p>
        </p:txBody>
      </p:sp>
      <p:sp>
        <p:nvSpPr>
          <p:cNvPr id="3" name="Content Placeholder 2">
            <a:extLst>
              <a:ext uri="{FF2B5EF4-FFF2-40B4-BE49-F238E27FC236}">
                <a16:creationId xmlns:a16="http://schemas.microsoft.com/office/drawing/2014/main" id="{9D642513-49EB-4474-80E5-094589824C07}"/>
              </a:ext>
            </a:extLst>
          </p:cNvPr>
          <p:cNvSpPr>
            <a:spLocks noGrp="1"/>
          </p:cNvSpPr>
          <p:nvPr>
            <p:ph idx="1"/>
          </p:nvPr>
        </p:nvSpPr>
        <p:spPr/>
        <p:txBody>
          <a:bodyPr/>
          <a:lstStyle/>
          <a:p>
            <a:pPr marL="0" indent="0">
              <a:buNone/>
            </a:pPr>
            <a:r>
              <a:rPr lang="en-GB" dirty="0"/>
              <a:t> </a:t>
            </a:r>
          </a:p>
        </p:txBody>
      </p:sp>
      <p:pic>
        <p:nvPicPr>
          <p:cNvPr id="6" name="Picture 5">
            <a:extLst>
              <a:ext uri="{FF2B5EF4-FFF2-40B4-BE49-F238E27FC236}">
                <a16:creationId xmlns:a16="http://schemas.microsoft.com/office/drawing/2014/main" id="{C64DEDAF-078F-49D7-B767-C83413B28139}"/>
              </a:ext>
            </a:extLst>
          </p:cNvPr>
          <p:cNvPicPr>
            <a:picLocks noChangeAspect="1"/>
          </p:cNvPicPr>
          <p:nvPr/>
        </p:nvPicPr>
        <p:blipFill>
          <a:blip r:embed="rId2"/>
          <a:stretch>
            <a:fillRect/>
          </a:stretch>
        </p:blipFill>
        <p:spPr>
          <a:xfrm>
            <a:off x="2603041" y="1638455"/>
            <a:ext cx="6881140" cy="5070989"/>
          </a:xfrm>
          <a:prstGeom prst="rect">
            <a:avLst/>
          </a:prstGeom>
        </p:spPr>
      </p:pic>
    </p:spTree>
    <p:extLst>
      <p:ext uri="{BB962C8B-B14F-4D97-AF65-F5344CB8AC3E}">
        <p14:creationId xmlns:p14="http://schemas.microsoft.com/office/powerpoint/2010/main" val="88022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AD8E83-1C52-4644-BE04-5957507BA864}"/>
              </a:ext>
            </a:extLst>
          </p:cNvPr>
          <p:cNvPicPr>
            <a:picLocks noChangeAspect="1"/>
          </p:cNvPicPr>
          <p:nvPr/>
        </p:nvPicPr>
        <p:blipFill>
          <a:blip r:embed="rId2"/>
          <a:stretch>
            <a:fillRect/>
          </a:stretch>
        </p:blipFill>
        <p:spPr>
          <a:xfrm>
            <a:off x="1216598" y="3253348"/>
            <a:ext cx="9758802" cy="695325"/>
          </a:xfrm>
          <a:prstGeom prst="rect">
            <a:avLst/>
          </a:prstGeom>
        </p:spPr>
      </p:pic>
      <p:pic>
        <p:nvPicPr>
          <p:cNvPr id="3" name="Picture 2">
            <a:extLst>
              <a:ext uri="{FF2B5EF4-FFF2-40B4-BE49-F238E27FC236}">
                <a16:creationId xmlns:a16="http://schemas.microsoft.com/office/drawing/2014/main" id="{FADE4DDF-6129-494D-BCC3-37DD2CC6290B}"/>
              </a:ext>
            </a:extLst>
          </p:cNvPr>
          <p:cNvPicPr>
            <a:picLocks noChangeAspect="1"/>
          </p:cNvPicPr>
          <p:nvPr/>
        </p:nvPicPr>
        <p:blipFill>
          <a:blip r:embed="rId3"/>
          <a:stretch>
            <a:fillRect/>
          </a:stretch>
        </p:blipFill>
        <p:spPr>
          <a:xfrm>
            <a:off x="2950125" y="828772"/>
            <a:ext cx="6299257" cy="2424576"/>
          </a:xfrm>
          <a:prstGeom prst="rect">
            <a:avLst/>
          </a:prstGeom>
        </p:spPr>
      </p:pic>
      <p:pic>
        <p:nvPicPr>
          <p:cNvPr id="6" name="Picture 5">
            <a:extLst>
              <a:ext uri="{FF2B5EF4-FFF2-40B4-BE49-F238E27FC236}">
                <a16:creationId xmlns:a16="http://schemas.microsoft.com/office/drawing/2014/main" id="{68225F36-4905-4001-A98E-44C3D1235BE5}"/>
              </a:ext>
            </a:extLst>
          </p:cNvPr>
          <p:cNvPicPr>
            <a:picLocks noChangeAspect="1"/>
          </p:cNvPicPr>
          <p:nvPr/>
        </p:nvPicPr>
        <p:blipFill>
          <a:blip r:embed="rId4"/>
          <a:stretch>
            <a:fillRect/>
          </a:stretch>
        </p:blipFill>
        <p:spPr>
          <a:xfrm>
            <a:off x="2328376" y="3948673"/>
            <a:ext cx="8065926" cy="2538736"/>
          </a:xfrm>
          <a:prstGeom prst="rect">
            <a:avLst/>
          </a:prstGeom>
        </p:spPr>
      </p:pic>
    </p:spTree>
    <p:extLst>
      <p:ext uri="{BB962C8B-B14F-4D97-AF65-F5344CB8AC3E}">
        <p14:creationId xmlns:p14="http://schemas.microsoft.com/office/powerpoint/2010/main" val="220340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D46C46-B851-4F67-BC71-EE68B22C086C}"/>
              </a:ext>
            </a:extLst>
          </p:cNvPr>
          <p:cNvPicPr>
            <a:picLocks noChangeAspect="1"/>
          </p:cNvPicPr>
          <p:nvPr/>
        </p:nvPicPr>
        <p:blipFill>
          <a:blip r:embed="rId2"/>
          <a:stretch>
            <a:fillRect/>
          </a:stretch>
        </p:blipFill>
        <p:spPr>
          <a:xfrm>
            <a:off x="1381950" y="880346"/>
            <a:ext cx="9758802" cy="523875"/>
          </a:xfrm>
          <a:prstGeom prst="rect">
            <a:avLst/>
          </a:prstGeom>
        </p:spPr>
      </p:pic>
      <p:pic>
        <p:nvPicPr>
          <p:cNvPr id="5" name="Picture 4">
            <a:extLst>
              <a:ext uri="{FF2B5EF4-FFF2-40B4-BE49-F238E27FC236}">
                <a16:creationId xmlns:a16="http://schemas.microsoft.com/office/drawing/2014/main" id="{C3DAE82B-2E17-4598-A8DA-2DD3DF8D29B7}"/>
              </a:ext>
            </a:extLst>
          </p:cNvPr>
          <p:cNvPicPr>
            <a:picLocks noChangeAspect="1"/>
          </p:cNvPicPr>
          <p:nvPr/>
        </p:nvPicPr>
        <p:blipFill>
          <a:blip r:embed="rId3"/>
          <a:stretch>
            <a:fillRect/>
          </a:stretch>
        </p:blipFill>
        <p:spPr>
          <a:xfrm>
            <a:off x="2961303" y="1778435"/>
            <a:ext cx="6387970" cy="1496482"/>
          </a:xfrm>
          <a:prstGeom prst="rect">
            <a:avLst/>
          </a:prstGeom>
        </p:spPr>
      </p:pic>
      <p:pic>
        <p:nvPicPr>
          <p:cNvPr id="6" name="Picture 5">
            <a:extLst>
              <a:ext uri="{FF2B5EF4-FFF2-40B4-BE49-F238E27FC236}">
                <a16:creationId xmlns:a16="http://schemas.microsoft.com/office/drawing/2014/main" id="{3C961D01-74D3-4D1D-B6BF-5DFD4AA39EDF}"/>
              </a:ext>
            </a:extLst>
          </p:cNvPr>
          <p:cNvPicPr>
            <a:picLocks noChangeAspect="1"/>
          </p:cNvPicPr>
          <p:nvPr/>
        </p:nvPicPr>
        <p:blipFill>
          <a:blip r:embed="rId4"/>
          <a:stretch>
            <a:fillRect/>
          </a:stretch>
        </p:blipFill>
        <p:spPr>
          <a:xfrm>
            <a:off x="1879632" y="3583083"/>
            <a:ext cx="8253413" cy="3097025"/>
          </a:xfrm>
          <a:prstGeom prst="rect">
            <a:avLst/>
          </a:prstGeom>
        </p:spPr>
      </p:pic>
    </p:spTree>
    <p:extLst>
      <p:ext uri="{BB962C8B-B14F-4D97-AF65-F5344CB8AC3E}">
        <p14:creationId xmlns:p14="http://schemas.microsoft.com/office/powerpoint/2010/main" val="3734086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E3AE2-307A-4877-B018-2FE315E6670F}"/>
              </a:ext>
            </a:extLst>
          </p:cNvPr>
          <p:cNvSpPr>
            <a:spLocks noGrp="1"/>
          </p:cNvSpPr>
          <p:nvPr>
            <p:ph type="title"/>
          </p:nvPr>
        </p:nvSpPr>
        <p:spPr/>
        <p:txBody>
          <a:bodyPr/>
          <a:lstStyle/>
          <a:p>
            <a:r>
              <a:rPr lang="en-GB" dirty="0"/>
              <a:t>Any other questions?</a:t>
            </a:r>
          </a:p>
        </p:txBody>
      </p:sp>
      <p:pic>
        <p:nvPicPr>
          <p:cNvPr id="2" name="Picture 1">
            <a:extLst>
              <a:ext uri="{FF2B5EF4-FFF2-40B4-BE49-F238E27FC236}">
                <a16:creationId xmlns:a16="http://schemas.microsoft.com/office/drawing/2014/main" id="{F63A375E-EFB7-4985-A859-CD5BF224D6AC}"/>
              </a:ext>
            </a:extLst>
          </p:cNvPr>
          <p:cNvPicPr>
            <a:picLocks noChangeAspect="1"/>
          </p:cNvPicPr>
          <p:nvPr/>
        </p:nvPicPr>
        <p:blipFill>
          <a:blip r:embed="rId2"/>
          <a:stretch>
            <a:fillRect/>
          </a:stretch>
        </p:blipFill>
        <p:spPr>
          <a:xfrm>
            <a:off x="2425959" y="1860422"/>
            <a:ext cx="7781731" cy="1970605"/>
          </a:xfrm>
          <a:prstGeom prst="rect">
            <a:avLst/>
          </a:prstGeom>
        </p:spPr>
      </p:pic>
      <p:sp>
        <p:nvSpPr>
          <p:cNvPr id="3" name="Rectangle 2">
            <a:extLst>
              <a:ext uri="{FF2B5EF4-FFF2-40B4-BE49-F238E27FC236}">
                <a16:creationId xmlns:a16="http://schemas.microsoft.com/office/drawing/2014/main" id="{58E80747-A0A3-4869-A3D6-A7A10FEF3644}"/>
              </a:ext>
            </a:extLst>
          </p:cNvPr>
          <p:cNvSpPr/>
          <p:nvPr/>
        </p:nvSpPr>
        <p:spPr>
          <a:xfrm>
            <a:off x="2282889" y="4113541"/>
            <a:ext cx="8559281" cy="954107"/>
          </a:xfrm>
          <a:prstGeom prst="rect">
            <a:avLst/>
          </a:prstGeom>
        </p:spPr>
        <p:txBody>
          <a:bodyPr wrap="square">
            <a:spAutoFit/>
          </a:bodyPr>
          <a:lstStyle/>
          <a:p>
            <a:r>
              <a:rPr lang="en-GB" sz="2800" dirty="0">
                <a:solidFill>
                  <a:srgbClr val="616161"/>
                </a:solidFill>
                <a:latin typeface="SF Pro Text"/>
              </a:rPr>
              <a:t>Keep the children in mind at all stage of this and be very light in talking with them about such things.</a:t>
            </a:r>
            <a:endParaRPr lang="en-GB" sz="2800" dirty="0"/>
          </a:p>
        </p:txBody>
      </p:sp>
    </p:spTree>
    <p:extLst>
      <p:ext uri="{BB962C8B-B14F-4D97-AF65-F5344CB8AC3E}">
        <p14:creationId xmlns:p14="http://schemas.microsoft.com/office/powerpoint/2010/main" val="617795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A846-B288-4843-961D-4B78510C3866}"/>
              </a:ext>
            </a:extLst>
          </p:cNvPr>
          <p:cNvSpPr>
            <a:spLocks noGrp="1"/>
          </p:cNvSpPr>
          <p:nvPr>
            <p:ph type="title"/>
          </p:nvPr>
        </p:nvSpPr>
        <p:spPr/>
        <p:txBody>
          <a:bodyPr/>
          <a:lstStyle/>
          <a:p>
            <a:r>
              <a:rPr lang="en-GB" dirty="0"/>
              <a:t>Some examples of approaches and resources used across the age ranges </a:t>
            </a:r>
          </a:p>
        </p:txBody>
      </p:sp>
      <p:sp>
        <p:nvSpPr>
          <p:cNvPr id="3" name="Content Placeholder 2">
            <a:extLst>
              <a:ext uri="{FF2B5EF4-FFF2-40B4-BE49-F238E27FC236}">
                <a16:creationId xmlns:a16="http://schemas.microsoft.com/office/drawing/2014/main" id="{1B8CC765-BBA9-48DD-91E1-DDBB89CB7439}"/>
              </a:ext>
            </a:extLst>
          </p:cNvPr>
          <p:cNvSpPr>
            <a:spLocks noGrp="1"/>
          </p:cNvSpPr>
          <p:nvPr>
            <p:ph idx="1"/>
          </p:nvPr>
        </p:nvSpPr>
        <p:spPr/>
        <p:txBody>
          <a:bodyPr>
            <a:normAutofit lnSpcReduction="10000"/>
          </a:bodyPr>
          <a:lstStyle/>
          <a:p>
            <a:endParaRPr lang="en-GB" dirty="0"/>
          </a:p>
          <a:p>
            <a:r>
              <a:rPr lang="en-GB" dirty="0"/>
              <a:t>We use floor books for our assessment.</a:t>
            </a:r>
          </a:p>
          <a:p>
            <a:r>
              <a:rPr lang="en-GB" dirty="0"/>
              <a:t>Books are used to help us. These are a resource that can be borrowed for home use.</a:t>
            </a:r>
          </a:p>
          <a:p>
            <a:r>
              <a:rPr lang="en-GB" dirty="0"/>
              <a:t>We follow </a:t>
            </a:r>
            <a:r>
              <a:rPr lang="en-GB"/>
              <a:t>the </a:t>
            </a:r>
            <a:r>
              <a:rPr lang="en-GB" i="1"/>
              <a:t>PSHE </a:t>
            </a:r>
            <a:r>
              <a:rPr lang="en-GB" i="1" dirty="0"/>
              <a:t>Matters</a:t>
            </a:r>
            <a:r>
              <a:rPr lang="en-GB" dirty="0"/>
              <a:t> Derbyshire PSHE curriculum.</a:t>
            </a:r>
          </a:p>
          <a:p>
            <a:pPr marL="0" indent="0">
              <a:buNone/>
            </a:pPr>
            <a:r>
              <a:rPr lang="en-GB" dirty="0"/>
              <a:t>Planning for KS2 for sex education is revised each time it is taught in the cycle to match the needs of the cohort.</a:t>
            </a:r>
          </a:p>
          <a:p>
            <a:pPr marL="0" indent="0">
              <a:buNone/>
            </a:pPr>
            <a:r>
              <a:rPr lang="en-GB" dirty="0"/>
              <a:t>We have visits from NSPCC to talk about PANTS</a:t>
            </a:r>
          </a:p>
          <a:p>
            <a:pPr marL="0" indent="0">
              <a:buNone/>
            </a:pPr>
            <a:r>
              <a:rPr lang="en-GB" dirty="0">
                <a:hlinkClick r:id="rId2"/>
              </a:rPr>
              <a:t>https://www.nspcc.org.uk/keeping-children-safe/support-for-parents/pants-underwear-rule/</a:t>
            </a:r>
            <a:endParaRPr lang="en-GB" dirty="0"/>
          </a:p>
          <a:p>
            <a:pPr marL="0" indent="0">
              <a:buNone/>
            </a:pPr>
            <a:endParaRPr lang="en-GB" dirty="0"/>
          </a:p>
          <a:p>
            <a:endParaRPr lang="en-GB" dirty="0"/>
          </a:p>
        </p:txBody>
      </p:sp>
    </p:spTree>
    <p:extLst>
      <p:ext uri="{BB962C8B-B14F-4D97-AF65-F5344CB8AC3E}">
        <p14:creationId xmlns:p14="http://schemas.microsoft.com/office/powerpoint/2010/main" val="2023018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E7FB-FE06-4488-AB0F-CEB42D00E13F}"/>
              </a:ext>
            </a:extLst>
          </p:cNvPr>
          <p:cNvSpPr>
            <a:spLocks noGrp="1"/>
          </p:cNvSpPr>
          <p:nvPr>
            <p:ph type="title"/>
          </p:nvPr>
        </p:nvSpPr>
        <p:spPr>
          <a:xfrm>
            <a:off x="657224" y="499532"/>
            <a:ext cx="10772775" cy="2784843"/>
          </a:xfrm>
        </p:spPr>
        <p:txBody>
          <a:bodyPr>
            <a:normAutofit fontScale="90000"/>
          </a:bodyPr>
          <a:lstStyle/>
          <a:p>
            <a:pPr algn="ctr"/>
            <a:r>
              <a:rPr lang="en-GB" dirty="0"/>
              <a:t>What vocabulary should we use at what age? Where would you put this vocabulary? Why? Should it go in more than one place?</a:t>
            </a:r>
            <a:br>
              <a:rPr lang="en-GB" dirty="0"/>
            </a:br>
            <a:br>
              <a:rPr lang="en-GB" dirty="0"/>
            </a:br>
            <a:endParaRPr lang="en-GB" dirty="0"/>
          </a:p>
        </p:txBody>
      </p:sp>
      <p:pic>
        <p:nvPicPr>
          <p:cNvPr id="4" name="Content Placeholder 3">
            <a:extLst>
              <a:ext uri="{FF2B5EF4-FFF2-40B4-BE49-F238E27FC236}">
                <a16:creationId xmlns:a16="http://schemas.microsoft.com/office/drawing/2014/main" id="{832F4B0F-49CD-42C2-8E99-8F4D74E140AA}"/>
              </a:ext>
            </a:extLst>
          </p:cNvPr>
          <p:cNvPicPr>
            <a:picLocks noGrp="1" noChangeAspect="1"/>
          </p:cNvPicPr>
          <p:nvPr>
            <p:ph idx="1"/>
          </p:nvPr>
        </p:nvPicPr>
        <p:blipFill>
          <a:blip r:embed="rId2"/>
          <a:stretch>
            <a:fillRect/>
          </a:stretch>
        </p:blipFill>
        <p:spPr>
          <a:xfrm>
            <a:off x="3110204" y="2323498"/>
            <a:ext cx="5971592" cy="4192820"/>
          </a:xfrm>
          <a:prstGeom prst="rect">
            <a:avLst/>
          </a:prstGeom>
        </p:spPr>
      </p:pic>
    </p:spTree>
    <p:extLst>
      <p:ext uri="{BB962C8B-B14F-4D97-AF65-F5344CB8AC3E}">
        <p14:creationId xmlns:p14="http://schemas.microsoft.com/office/powerpoint/2010/main" val="259513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6494F-9F36-4FC1-B5E9-076EA2057757}"/>
              </a:ext>
            </a:extLst>
          </p:cNvPr>
          <p:cNvSpPr>
            <a:spLocks noGrp="1"/>
          </p:cNvSpPr>
          <p:nvPr>
            <p:ph idx="1"/>
          </p:nvPr>
        </p:nvSpPr>
        <p:spPr>
          <a:xfrm>
            <a:off x="766664" y="727788"/>
            <a:ext cx="10663335" cy="5823823"/>
          </a:xfrm>
        </p:spPr>
        <p:txBody>
          <a:bodyPr/>
          <a:lstStyle/>
          <a:p>
            <a:endParaRPr lang="en-GB" dirty="0"/>
          </a:p>
          <a:p>
            <a:pPr marL="0" indent="0">
              <a:buNone/>
            </a:pPr>
            <a:r>
              <a:rPr lang="en-GB" dirty="0"/>
              <a:t> </a:t>
            </a:r>
          </a:p>
        </p:txBody>
      </p:sp>
      <p:sp>
        <p:nvSpPr>
          <p:cNvPr id="4" name="Oval 3">
            <a:extLst>
              <a:ext uri="{FF2B5EF4-FFF2-40B4-BE49-F238E27FC236}">
                <a16:creationId xmlns:a16="http://schemas.microsoft.com/office/drawing/2014/main" id="{55D6FC6B-F558-44B7-8220-8CCA5C18B11F}"/>
              </a:ext>
            </a:extLst>
          </p:cNvPr>
          <p:cNvSpPr/>
          <p:nvPr/>
        </p:nvSpPr>
        <p:spPr>
          <a:xfrm>
            <a:off x="4556537" y="2500604"/>
            <a:ext cx="3412304" cy="23978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How will lessons be delivered?</a:t>
            </a:r>
          </a:p>
        </p:txBody>
      </p:sp>
      <p:sp>
        <p:nvSpPr>
          <p:cNvPr id="5" name="TextBox 4">
            <a:extLst>
              <a:ext uri="{FF2B5EF4-FFF2-40B4-BE49-F238E27FC236}">
                <a16:creationId xmlns:a16="http://schemas.microsoft.com/office/drawing/2014/main" id="{F4D0FDF5-B737-426E-BBB9-BD03D3B15B93}"/>
              </a:ext>
            </a:extLst>
          </p:cNvPr>
          <p:cNvSpPr txBox="1"/>
          <p:nvPr/>
        </p:nvSpPr>
        <p:spPr>
          <a:xfrm>
            <a:off x="1052465" y="1695737"/>
            <a:ext cx="3218271" cy="830997"/>
          </a:xfrm>
          <a:prstGeom prst="rect">
            <a:avLst/>
          </a:prstGeom>
          <a:noFill/>
        </p:spPr>
        <p:txBody>
          <a:bodyPr wrap="square" rtlCol="0">
            <a:spAutoFit/>
          </a:bodyPr>
          <a:lstStyle/>
          <a:p>
            <a:r>
              <a:rPr lang="en-GB" sz="2400" dirty="0"/>
              <a:t>Distancing techniques e.g. third person/story</a:t>
            </a:r>
          </a:p>
        </p:txBody>
      </p:sp>
      <p:sp>
        <p:nvSpPr>
          <p:cNvPr id="7" name="TextBox 6">
            <a:extLst>
              <a:ext uri="{FF2B5EF4-FFF2-40B4-BE49-F238E27FC236}">
                <a16:creationId xmlns:a16="http://schemas.microsoft.com/office/drawing/2014/main" id="{B710B13D-6678-40D2-B071-D611F511FD7C}"/>
              </a:ext>
            </a:extLst>
          </p:cNvPr>
          <p:cNvSpPr txBox="1"/>
          <p:nvPr/>
        </p:nvSpPr>
        <p:spPr>
          <a:xfrm>
            <a:off x="8716588" y="1556627"/>
            <a:ext cx="2214434" cy="461665"/>
          </a:xfrm>
          <a:prstGeom prst="rect">
            <a:avLst/>
          </a:prstGeom>
          <a:noFill/>
        </p:spPr>
        <p:txBody>
          <a:bodyPr wrap="square" rtlCol="0">
            <a:spAutoFit/>
          </a:bodyPr>
          <a:lstStyle/>
          <a:p>
            <a:r>
              <a:rPr lang="en-GB" sz="2400" dirty="0"/>
              <a:t>Question boxes</a:t>
            </a:r>
          </a:p>
        </p:txBody>
      </p:sp>
      <p:sp>
        <p:nvSpPr>
          <p:cNvPr id="8" name="TextBox 7">
            <a:extLst>
              <a:ext uri="{FF2B5EF4-FFF2-40B4-BE49-F238E27FC236}">
                <a16:creationId xmlns:a16="http://schemas.microsoft.com/office/drawing/2014/main" id="{38F10A0B-4035-4278-89E9-EC1EC2F87373}"/>
              </a:ext>
            </a:extLst>
          </p:cNvPr>
          <p:cNvSpPr txBox="1"/>
          <p:nvPr/>
        </p:nvSpPr>
        <p:spPr>
          <a:xfrm>
            <a:off x="8927955" y="5430784"/>
            <a:ext cx="2003067" cy="461665"/>
          </a:xfrm>
          <a:prstGeom prst="rect">
            <a:avLst/>
          </a:prstGeom>
          <a:noFill/>
        </p:spPr>
        <p:txBody>
          <a:bodyPr wrap="square" rtlCol="0">
            <a:spAutoFit/>
          </a:bodyPr>
          <a:lstStyle/>
          <a:p>
            <a:r>
              <a:rPr lang="en-GB" sz="2400" dirty="0"/>
              <a:t>Ground rules</a:t>
            </a:r>
          </a:p>
        </p:txBody>
      </p:sp>
      <p:sp>
        <p:nvSpPr>
          <p:cNvPr id="9" name="TextBox 8">
            <a:extLst>
              <a:ext uri="{FF2B5EF4-FFF2-40B4-BE49-F238E27FC236}">
                <a16:creationId xmlns:a16="http://schemas.microsoft.com/office/drawing/2014/main" id="{E8BB70C4-CB84-41AD-A01F-14C365D61373}"/>
              </a:ext>
            </a:extLst>
          </p:cNvPr>
          <p:cNvSpPr txBox="1"/>
          <p:nvPr/>
        </p:nvSpPr>
        <p:spPr>
          <a:xfrm>
            <a:off x="5431387" y="5430783"/>
            <a:ext cx="1967948" cy="461665"/>
          </a:xfrm>
          <a:prstGeom prst="rect">
            <a:avLst/>
          </a:prstGeom>
          <a:noFill/>
        </p:spPr>
        <p:txBody>
          <a:bodyPr wrap="square" rtlCol="0">
            <a:spAutoFit/>
          </a:bodyPr>
          <a:lstStyle/>
          <a:p>
            <a:r>
              <a:rPr lang="en-GB" sz="2400" dirty="0"/>
              <a:t>Books</a:t>
            </a:r>
          </a:p>
        </p:txBody>
      </p:sp>
      <p:sp>
        <p:nvSpPr>
          <p:cNvPr id="10" name="TextBox 9">
            <a:extLst>
              <a:ext uri="{FF2B5EF4-FFF2-40B4-BE49-F238E27FC236}">
                <a16:creationId xmlns:a16="http://schemas.microsoft.com/office/drawing/2014/main" id="{61A39F62-D68C-43B3-A275-E79B6C6D353F}"/>
              </a:ext>
            </a:extLst>
          </p:cNvPr>
          <p:cNvSpPr txBox="1"/>
          <p:nvPr/>
        </p:nvSpPr>
        <p:spPr>
          <a:xfrm>
            <a:off x="9118368" y="3035695"/>
            <a:ext cx="2150047" cy="1200329"/>
          </a:xfrm>
          <a:prstGeom prst="rect">
            <a:avLst/>
          </a:prstGeom>
          <a:noFill/>
        </p:spPr>
        <p:txBody>
          <a:bodyPr wrap="square" rtlCol="0">
            <a:spAutoFit/>
          </a:bodyPr>
          <a:lstStyle/>
          <a:p>
            <a:r>
              <a:rPr lang="en-GB" sz="2400" dirty="0"/>
              <a:t> Signpost to sources of support </a:t>
            </a:r>
          </a:p>
        </p:txBody>
      </p:sp>
      <p:sp>
        <p:nvSpPr>
          <p:cNvPr id="12" name="TextBox 11">
            <a:extLst>
              <a:ext uri="{FF2B5EF4-FFF2-40B4-BE49-F238E27FC236}">
                <a16:creationId xmlns:a16="http://schemas.microsoft.com/office/drawing/2014/main" id="{F893735D-AF7E-49AA-8FD5-01D48B65B318}"/>
              </a:ext>
            </a:extLst>
          </p:cNvPr>
          <p:cNvSpPr txBox="1"/>
          <p:nvPr/>
        </p:nvSpPr>
        <p:spPr>
          <a:xfrm>
            <a:off x="946617" y="4230454"/>
            <a:ext cx="2606671" cy="1200329"/>
          </a:xfrm>
          <a:prstGeom prst="rect">
            <a:avLst/>
          </a:prstGeom>
          <a:noFill/>
        </p:spPr>
        <p:txBody>
          <a:bodyPr wrap="square" rtlCol="0">
            <a:spAutoFit/>
          </a:bodyPr>
          <a:lstStyle/>
          <a:p>
            <a:r>
              <a:rPr lang="en-GB" sz="2400" dirty="0"/>
              <a:t> Dealing with confidentiality / disclosures </a:t>
            </a:r>
          </a:p>
        </p:txBody>
      </p:sp>
      <p:cxnSp>
        <p:nvCxnSpPr>
          <p:cNvPr id="6" name="Straight Connector 5">
            <a:extLst>
              <a:ext uri="{FF2B5EF4-FFF2-40B4-BE49-F238E27FC236}">
                <a16:creationId xmlns:a16="http://schemas.microsoft.com/office/drawing/2014/main" id="{F16EE12B-05BF-4253-9667-AE4AF47F78F7}"/>
              </a:ext>
            </a:extLst>
          </p:cNvPr>
          <p:cNvCxnSpPr/>
          <p:nvPr/>
        </p:nvCxnSpPr>
        <p:spPr>
          <a:xfrm flipH="1" flipV="1">
            <a:off x="3902767" y="2500604"/>
            <a:ext cx="1029643" cy="535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A410A3-4239-4B2B-8D39-4EC67B89C331}"/>
              </a:ext>
            </a:extLst>
          </p:cNvPr>
          <p:cNvCxnSpPr>
            <a:stCxn id="4" idx="7"/>
          </p:cNvCxnSpPr>
          <p:nvPr/>
        </p:nvCxnSpPr>
        <p:spPr>
          <a:xfrm flipV="1">
            <a:off x="7469121" y="1968320"/>
            <a:ext cx="1247467" cy="883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975D4C-440F-4EA2-968B-B9FE597BADA9}"/>
              </a:ext>
            </a:extLst>
          </p:cNvPr>
          <p:cNvCxnSpPr>
            <a:stCxn id="4" idx="6"/>
            <a:endCxn id="10" idx="1"/>
          </p:cNvCxnSpPr>
          <p:nvPr/>
        </p:nvCxnSpPr>
        <p:spPr>
          <a:xfrm flipV="1">
            <a:off x="7968841" y="3635860"/>
            <a:ext cx="1149527" cy="63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14F752-7ECB-4C2D-9D12-BDF0BF7A4710}"/>
              </a:ext>
            </a:extLst>
          </p:cNvPr>
          <p:cNvCxnSpPr>
            <a:stCxn id="4" idx="5"/>
            <a:endCxn id="8" idx="1"/>
          </p:cNvCxnSpPr>
          <p:nvPr/>
        </p:nvCxnSpPr>
        <p:spPr>
          <a:xfrm>
            <a:off x="7469121" y="4547335"/>
            <a:ext cx="1458834" cy="1114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11858D-1384-4BFC-85E0-06018A4D9D84}"/>
              </a:ext>
            </a:extLst>
          </p:cNvPr>
          <p:cNvCxnSpPr>
            <a:cxnSpLocks/>
            <a:stCxn id="4" idx="4"/>
          </p:cNvCxnSpPr>
          <p:nvPr/>
        </p:nvCxnSpPr>
        <p:spPr>
          <a:xfrm>
            <a:off x="6262689" y="4898499"/>
            <a:ext cx="0" cy="5604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B021741-05B4-481A-BB93-A0A551D6102E}"/>
              </a:ext>
            </a:extLst>
          </p:cNvPr>
          <p:cNvCxnSpPr>
            <a:stCxn id="4" idx="2"/>
          </p:cNvCxnSpPr>
          <p:nvPr/>
        </p:nvCxnSpPr>
        <p:spPr>
          <a:xfrm flipH="1">
            <a:off x="3264046" y="3699552"/>
            <a:ext cx="1292491" cy="84778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95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BE1BD-2BA0-484B-B747-7F7BEC40150B}"/>
              </a:ext>
            </a:extLst>
          </p:cNvPr>
          <p:cNvSpPr>
            <a:spLocks noGrp="1"/>
          </p:cNvSpPr>
          <p:nvPr>
            <p:ph type="title"/>
          </p:nvPr>
        </p:nvSpPr>
        <p:spPr>
          <a:xfrm>
            <a:off x="838198" y="349961"/>
            <a:ext cx="4783697" cy="1410346"/>
          </a:xfrm>
        </p:spPr>
        <p:txBody>
          <a:bodyPr anchor="b">
            <a:normAutofit/>
          </a:bodyPr>
          <a:lstStyle/>
          <a:p>
            <a:r>
              <a:rPr lang="en-GB" sz="4000" dirty="0"/>
              <a:t>Talking to your child- handy tips- primary </a:t>
            </a:r>
          </a:p>
        </p:txBody>
      </p:sp>
      <p:sp>
        <p:nvSpPr>
          <p:cNvPr id="3" name="Content Placeholder 2">
            <a:extLst>
              <a:ext uri="{FF2B5EF4-FFF2-40B4-BE49-F238E27FC236}">
                <a16:creationId xmlns:a16="http://schemas.microsoft.com/office/drawing/2014/main" id="{D5CE322B-9321-4746-A36F-220381686DBE}"/>
              </a:ext>
            </a:extLst>
          </p:cNvPr>
          <p:cNvSpPr>
            <a:spLocks noGrp="1"/>
          </p:cNvSpPr>
          <p:nvPr>
            <p:ph idx="1"/>
          </p:nvPr>
        </p:nvSpPr>
        <p:spPr>
          <a:xfrm>
            <a:off x="725726" y="1926921"/>
            <a:ext cx="5488860" cy="4253226"/>
          </a:xfrm>
        </p:spPr>
        <p:txBody>
          <a:bodyPr>
            <a:normAutofit lnSpcReduction="10000"/>
          </a:bodyPr>
          <a:lstStyle/>
          <a:p>
            <a:pPr>
              <a:buFont typeface="Wingdings" panose="05000000000000000000" pitchFamily="2" charset="2"/>
              <a:buChar char="§"/>
            </a:pPr>
            <a:r>
              <a:rPr lang="en-GB" sz="2400"/>
              <a:t>Reflect on your own experience- did my parents talk to me, did it help?</a:t>
            </a:r>
          </a:p>
          <a:p>
            <a:pPr>
              <a:buFont typeface="Wingdings" panose="05000000000000000000" pitchFamily="2" charset="2"/>
              <a:buChar char="§"/>
            </a:pPr>
            <a:r>
              <a:rPr lang="en-GB" sz="2400"/>
              <a:t>Answer their simple questions early on</a:t>
            </a:r>
          </a:p>
          <a:p>
            <a:pPr>
              <a:buFont typeface="Wingdings" panose="05000000000000000000" pitchFamily="2" charset="2"/>
              <a:buChar char="§"/>
            </a:pPr>
            <a:r>
              <a:rPr lang="en-GB" sz="2400"/>
              <a:t>Reply to their questions with small amounts of information first</a:t>
            </a:r>
          </a:p>
          <a:p>
            <a:pPr>
              <a:buFont typeface="Wingdings" panose="05000000000000000000" pitchFamily="2" charset="2"/>
              <a:buChar char="§"/>
            </a:pPr>
            <a:r>
              <a:rPr lang="en-GB" sz="2400"/>
              <a:t> Answer truthfully so they know you are reliable.</a:t>
            </a:r>
          </a:p>
          <a:p>
            <a:pPr>
              <a:buFont typeface="Wingdings" panose="05000000000000000000" pitchFamily="2" charset="2"/>
              <a:buChar char="§"/>
            </a:pPr>
            <a:r>
              <a:rPr lang="en-GB" sz="2400"/>
              <a:t>Use everyday situations to start conversation e.g. soaps..</a:t>
            </a:r>
          </a:p>
          <a:p>
            <a:pPr>
              <a:buFont typeface="Wingdings" panose="05000000000000000000" pitchFamily="2" charset="2"/>
              <a:buChar char="§"/>
            </a:pPr>
            <a:r>
              <a:rPr lang="en-GB" sz="2400"/>
              <a:t>Use books or leaflets as a prop</a:t>
            </a:r>
          </a:p>
          <a:p>
            <a:pPr>
              <a:buFont typeface="Wingdings" panose="05000000000000000000" pitchFamily="2" charset="2"/>
              <a:buChar char="§"/>
            </a:pPr>
            <a:r>
              <a:rPr lang="en-GB" sz="2400"/>
              <a:t>Let them know its ok to discuss anything</a:t>
            </a:r>
          </a:p>
          <a:p>
            <a:endParaRPr lang="en-GB" sz="1700" dirty="0"/>
          </a:p>
        </p:txBody>
      </p:sp>
      <p:pic>
        <p:nvPicPr>
          <p:cNvPr id="4" name="Picture 3" descr="A group of shoes on a pink blanket&#10;&#10;Description automatically generated">
            <a:extLst>
              <a:ext uri="{FF2B5EF4-FFF2-40B4-BE49-F238E27FC236}">
                <a16:creationId xmlns:a16="http://schemas.microsoft.com/office/drawing/2014/main" id="{A0BDA64B-AE20-488E-AD6B-A09F3ACB8287}"/>
              </a:ext>
            </a:extLst>
          </p:cNvPr>
          <p:cNvPicPr>
            <a:picLocks noChangeAspect="1"/>
          </p:cNvPicPr>
          <p:nvPr/>
        </p:nvPicPr>
        <p:blipFill rotWithShape="1">
          <a:blip r:embed="rId3"/>
          <a:srcRect l="35206" r="20218" b="-1"/>
          <a:stretch/>
        </p:blipFill>
        <p:spPr>
          <a:xfrm>
            <a:off x="6807277" y="537882"/>
            <a:ext cx="3727668" cy="5582023"/>
          </a:xfrm>
          <a:prstGeom prst="rect">
            <a:avLst/>
          </a:prstGeom>
        </p:spPr>
      </p:pic>
      <p:sp>
        <p:nvSpPr>
          <p:cNvPr id="5" name="Rectangle 4">
            <a:extLst>
              <a:ext uri="{FF2B5EF4-FFF2-40B4-BE49-F238E27FC236}">
                <a16:creationId xmlns:a16="http://schemas.microsoft.com/office/drawing/2014/main" id="{2D20F8EA-A5DD-4EDE-975F-A1F009B58036}"/>
              </a:ext>
            </a:extLst>
          </p:cNvPr>
          <p:cNvSpPr/>
          <p:nvPr/>
        </p:nvSpPr>
        <p:spPr>
          <a:xfrm>
            <a:off x="2366801" y="6180147"/>
            <a:ext cx="3847785" cy="369332"/>
          </a:xfrm>
          <a:prstGeom prst="rect">
            <a:avLst/>
          </a:prstGeom>
        </p:spPr>
        <p:txBody>
          <a:bodyPr wrap="none">
            <a:spAutoFit/>
          </a:bodyPr>
          <a:lstStyle/>
          <a:p>
            <a:r>
              <a:rPr lang="en-GB" dirty="0"/>
              <a:t>https://www.outspokeneducation.com/</a:t>
            </a:r>
          </a:p>
        </p:txBody>
      </p:sp>
    </p:spTree>
    <p:extLst>
      <p:ext uri="{BB962C8B-B14F-4D97-AF65-F5344CB8AC3E}">
        <p14:creationId xmlns:p14="http://schemas.microsoft.com/office/powerpoint/2010/main" val="163607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66379-F980-44EB-91C0-6365DBB6CF50}"/>
              </a:ext>
            </a:extLst>
          </p:cNvPr>
          <p:cNvSpPr>
            <a:spLocks noGrp="1"/>
          </p:cNvSpPr>
          <p:nvPr>
            <p:ph type="title"/>
          </p:nvPr>
        </p:nvSpPr>
        <p:spPr/>
        <p:txBody>
          <a:bodyPr/>
          <a:lstStyle/>
          <a:p>
            <a:r>
              <a:rPr lang="en-GB" dirty="0"/>
              <a:t>Any further questions?</a:t>
            </a:r>
          </a:p>
        </p:txBody>
      </p:sp>
      <p:sp>
        <p:nvSpPr>
          <p:cNvPr id="3" name="Content Placeholder 2">
            <a:extLst>
              <a:ext uri="{FF2B5EF4-FFF2-40B4-BE49-F238E27FC236}">
                <a16:creationId xmlns:a16="http://schemas.microsoft.com/office/drawing/2014/main" id="{2FBED8E4-C376-49CF-B369-9F3ECBC2FBBD}"/>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90357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57C03-D3C9-4D22-B85B-323604BA5629}"/>
              </a:ext>
            </a:extLst>
          </p:cNvPr>
          <p:cNvSpPr>
            <a:spLocks noGrp="1"/>
          </p:cNvSpPr>
          <p:nvPr>
            <p:ph type="title"/>
          </p:nvPr>
        </p:nvSpPr>
        <p:spPr>
          <a:xfrm>
            <a:off x="1043950" y="1179151"/>
            <a:ext cx="3300646" cy="4463889"/>
          </a:xfrm>
        </p:spPr>
        <p:txBody>
          <a:bodyPr anchor="ctr">
            <a:normAutofit/>
          </a:bodyPr>
          <a:lstStyle/>
          <a:p>
            <a:r>
              <a:rPr lang="en-GB" dirty="0"/>
              <a:t>Agenda</a:t>
            </a:r>
          </a:p>
        </p:txBody>
      </p:sp>
      <p:sp>
        <p:nvSpPr>
          <p:cNvPr id="3" name="Content Placeholder 2">
            <a:extLst>
              <a:ext uri="{FF2B5EF4-FFF2-40B4-BE49-F238E27FC236}">
                <a16:creationId xmlns:a16="http://schemas.microsoft.com/office/drawing/2014/main" id="{2B21AE00-34E1-4304-9E32-596FED669BC6}"/>
              </a:ext>
            </a:extLst>
          </p:cNvPr>
          <p:cNvSpPr>
            <a:spLocks noGrp="1"/>
          </p:cNvSpPr>
          <p:nvPr>
            <p:ph idx="1"/>
          </p:nvPr>
        </p:nvSpPr>
        <p:spPr>
          <a:xfrm>
            <a:off x="4978918" y="1109145"/>
            <a:ext cx="6341016" cy="4603900"/>
          </a:xfrm>
        </p:spPr>
        <p:txBody>
          <a:bodyPr anchor="ctr">
            <a:normAutofit/>
          </a:bodyPr>
          <a:lstStyle/>
          <a:p>
            <a:r>
              <a:rPr lang="en-GB" dirty="0"/>
              <a:t>Why is RSE important? Views from children.</a:t>
            </a:r>
          </a:p>
          <a:p>
            <a:r>
              <a:rPr lang="en-GB" dirty="0"/>
              <a:t>An overview of objectives/ themes  across the key stages/ Year groups </a:t>
            </a:r>
          </a:p>
          <a:p>
            <a:r>
              <a:rPr lang="en-GB" dirty="0"/>
              <a:t>RSE resources, and policies on the website</a:t>
            </a:r>
          </a:p>
          <a:p>
            <a:r>
              <a:rPr lang="en-GB" dirty="0"/>
              <a:t>Clarify parents right to withdraw from sex education</a:t>
            </a:r>
          </a:p>
          <a:p>
            <a:r>
              <a:rPr lang="en-GB" dirty="0"/>
              <a:t>Feedback Parent Survey Results</a:t>
            </a:r>
          </a:p>
          <a:p>
            <a:r>
              <a:rPr lang="en-GB" dirty="0"/>
              <a:t>Examples of resources – books</a:t>
            </a:r>
          </a:p>
          <a:p>
            <a:r>
              <a:rPr lang="en-GB" dirty="0"/>
              <a:t>Vocabulary sorting activity</a:t>
            </a:r>
          </a:p>
          <a:p>
            <a:endParaRPr lang="en-GB" dirty="0"/>
          </a:p>
        </p:txBody>
      </p:sp>
    </p:spTree>
    <p:extLst>
      <p:ext uri="{BB962C8B-B14F-4D97-AF65-F5344CB8AC3E}">
        <p14:creationId xmlns:p14="http://schemas.microsoft.com/office/powerpoint/2010/main" val="159638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1A1D-8928-4235-8DF2-5FE8C2A3226C}"/>
              </a:ext>
            </a:extLst>
          </p:cNvPr>
          <p:cNvSpPr>
            <a:spLocks noGrp="1"/>
          </p:cNvSpPr>
          <p:nvPr>
            <p:ph type="title"/>
          </p:nvPr>
        </p:nvSpPr>
        <p:spPr/>
        <p:txBody>
          <a:bodyPr/>
          <a:lstStyle/>
          <a:p>
            <a:r>
              <a:rPr lang="en-GB" dirty="0"/>
              <a:t>Why is RSE important?</a:t>
            </a:r>
          </a:p>
        </p:txBody>
      </p:sp>
      <p:sp>
        <p:nvSpPr>
          <p:cNvPr id="3" name="Content Placeholder 2">
            <a:extLst>
              <a:ext uri="{FF2B5EF4-FFF2-40B4-BE49-F238E27FC236}">
                <a16:creationId xmlns:a16="http://schemas.microsoft.com/office/drawing/2014/main" id="{78D3AAA7-945D-46BB-AD30-406D3582F0D8}"/>
              </a:ext>
            </a:extLst>
          </p:cNvPr>
          <p:cNvSpPr>
            <a:spLocks noGrp="1"/>
          </p:cNvSpPr>
          <p:nvPr>
            <p:ph idx="1"/>
          </p:nvPr>
        </p:nvSpPr>
        <p:spPr/>
        <p:txBody>
          <a:bodyPr/>
          <a:lstStyle/>
          <a:p>
            <a:pPr marL="0" indent="0">
              <a:buNone/>
            </a:pPr>
            <a:r>
              <a:rPr lang="en-GB" dirty="0"/>
              <a:t>celebrating diversity and British Values</a:t>
            </a:r>
          </a:p>
          <a:p>
            <a:pPr marL="0" indent="0">
              <a:buNone/>
            </a:pPr>
            <a:r>
              <a:rPr lang="en-GB" dirty="0"/>
              <a:t>learning to look after ourselves – looking after our physical and mental health</a:t>
            </a:r>
          </a:p>
          <a:p>
            <a:pPr marL="0" indent="0">
              <a:buNone/>
            </a:pPr>
            <a:r>
              <a:rPr lang="en-GB" dirty="0"/>
              <a:t>developing relationships – friendships, families and people who care</a:t>
            </a:r>
          </a:p>
          <a:p>
            <a:pPr marL="0" indent="0">
              <a:buNone/>
            </a:pPr>
            <a:r>
              <a:rPr lang="en-GB" dirty="0"/>
              <a:t>showing respect, good and bad relationships</a:t>
            </a:r>
          </a:p>
          <a:p>
            <a:pPr marL="0" indent="0">
              <a:buNone/>
            </a:pPr>
            <a:r>
              <a:rPr lang="en-GB" dirty="0"/>
              <a:t>staying safe – online safety, safety at school, in the home etc.</a:t>
            </a:r>
          </a:p>
          <a:p>
            <a:pPr marL="0" indent="0">
              <a:buNone/>
            </a:pPr>
            <a:r>
              <a:rPr lang="en-GB" dirty="0"/>
              <a:t>risks – drugs and alcohol</a:t>
            </a:r>
          </a:p>
          <a:p>
            <a:pPr marL="0" indent="0">
              <a:buNone/>
            </a:pPr>
            <a:r>
              <a:rPr lang="en-GB" dirty="0"/>
              <a:t>my changing body</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35857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9517-8FA4-484E-834C-888CEC5090AF}"/>
              </a:ext>
            </a:extLst>
          </p:cNvPr>
          <p:cNvSpPr>
            <a:spLocks noGrp="1"/>
          </p:cNvSpPr>
          <p:nvPr>
            <p:ph type="title"/>
          </p:nvPr>
        </p:nvSpPr>
        <p:spPr>
          <a:xfrm>
            <a:off x="964760" y="804328"/>
            <a:ext cx="6091312" cy="1205821"/>
          </a:xfrm>
        </p:spPr>
        <p:txBody>
          <a:bodyPr>
            <a:normAutofit/>
          </a:bodyPr>
          <a:lstStyle/>
          <a:p>
            <a:r>
              <a:rPr lang="en-GB" sz="3100" dirty="0">
                <a:solidFill>
                  <a:schemeClr val="tx1"/>
                </a:solidFill>
              </a:rPr>
              <a:t> DFE-New statutory Relationships and Health Education </a:t>
            </a:r>
          </a:p>
        </p:txBody>
      </p:sp>
      <p:sp>
        <p:nvSpPr>
          <p:cNvPr id="3" name="Content Placeholder 2">
            <a:extLst>
              <a:ext uri="{FF2B5EF4-FFF2-40B4-BE49-F238E27FC236}">
                <a16:creationId xmlns:a16="http://schemas.microsoft.com/office/drawing/2014/main" id="{F3217B1C-1FBD-495B-80AD-D39EC04C3B7A}"/>
              </a:ext>
            </a:extLst>
          </p:cNvPr>
          <p:cNvSpPr>
            <a:spLocks noGrp="1"/>
          </p:cNvSpPr>
          <p:nvPr>
            <p:ph idx="1"/>
          </p:nvPr>
        </p:nvSpPr>
        <p:spPr>
          <a:xfrm>
            <a:off x="1282189" y="2494450"/>
            <a:ext cx="5773883" cy="3563159"/>
          </a:xfrm>
        </p:spPr>
        <p:txBody>
          <a:bodyPr>
            <a:normAutofit/>
          </a:bodyPr>
          <a:lstStyle/>
          <a:p>
            <a:r>
              <a:rPr lang="en-GB" sz="2400" dirty="0"/>
              <a:t>We want all children to grow up healthy, happy, safe, and able to manage the challenges and opportunities of modern Britain. That is why, from April 2021, all primary age children will be taught Relationships and Health Education.</a:t>
            </a:r>
          </a:p>
        </p:txBody>
      </p:sp>
      <p:pic>
        <p:nvPicPr>
          <p:cNvPr id="4" name="Picture 3">
            <a:extLst>
              <a:ext uri="{FF2B5EF4-FFF2-40B4-BE49-F238E27FC236}">
                <a16:creationId xmlns:a16="http://schemas.microsoft.com/office/drawing/2014/main" id="{4CA86BB8-45AF-4664-8165-21410521F450}"/>
              </a:ext>
            </a:extLst>
          </p:cNvPr>
          <p:cNvPicPr>
            <a:picLocks noChangeAspect="1"/>
          </p:cNvPicPr>
          <p:nvPr/>
        </p:nvPicPr>
        <p:blipFill>
          <a:blip r:embed="rId3"/>
          <a:stretch>
            <a:fillRect/>
          </a:stretch>
        </p:blipFill>
        <p:spPr>
          <a:xfrm>
            <a:off x="7791426" y="1080269"/>
            <a:ext cx="3755914" cy="2037582"/>
          </a:xfrm>
          <a:prstGeom prst="rect">
            <a:avLst/>
          </a:prstGeom>
        </p:spPr>
      </p:pic>
      <p:pic>
        <p:nvPicPr>
          <p:cNvPr id="5" name="Picture 4">
            <a:extLst>
              <a:ext uri="{FF2B5EF4-FFF2-40B4-BE49-F238E27FC236}">
                <a16:creationId xmlns:a16="http://schemas.microsoft.com/office/drawing/2014/main" id="{DBBA6D49-ECB0-4270-8611-8003B3029BEC}"/>
              </a:ext>
            </a:extLst>
          </p:cNvPr>
          <p:cNvPicPr>
            <a:picLocks noChangeAspect="1"/>
          </p:cNvPicPr>
          <p:nvPr/>
        </p:nvPicPr>
        <p:blipFill>
          <a:blip r:embed="rId4"/>
          <a:stretch>
            <a:fillRect/>
          </a:stretch>
        </p:blipFill>
        <p:spPr>
          <a:xfrm>
            <a:off x="7791426" y="3314919"/>
            <a:ext cx="3755914" cy="2953847"/>
          </a:xfrm>
          <a:prstGeom prst="rect">
            <a:avLst/>
          </a:prstGeom>
        </p:spPr>
      </p:pic>
    </p:spTree>
    <p:extLst>
      <p:ext uri="{BB962C8B-B14F-4D97-AF65-F5344CB8AC3E}">
        <p14:creationId xmlns:p14="http://schemas.microsoft.com/office/powerpoint/2010/main" val="118636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7DAB0-BD0E-4145-9C31-44F1B94095F2}"/>
              </a:ext>
            </a:extLst>
          </p:cNvPr>
          <p:cNvSpPr>
            <a:spLocks noGrp="1"/>
          </p:cNvSpPr>
          <p:nvPr>
            <p:ph type="title"/>
          </p:nvPr>
        </p:nvSpPr>
        <p:spPr/>
        <p:txBody>
          <a:bodyPr/>
          <a:lstStyle/>
          <a:p>
            <a:r>
              <a:rPr lang="en-GB" dirty="0"/>
              <a:t>RSE in the curriculum</a:t>
            </a:r>
          </a:p>
        </p:txBody>
      </p:sp>
      <p:sp>
        <p:nvSpPr>
          <p:cNvPr id="3" name="Content Placeholder 2">
            <a:extLst>
              <a:ext uri="{FF2B5EF4-FFF2-40B4-BE49-F238E27FC236}">
                <a16:creationId xmlns:a16="http://schemas.microsoft.com/office/drawing/2014/main" id="{3F7625C7-D4C4-4F92-AD8E-28ED70182613}"/>
              </a:ext>
            </a:extLst>
          </p:cNvPr>
          <p:cNvSpPr>
            <a:spLocks noGrp="1"/>
          </p:cNvSpPr>
          <p:nvPr>
            <p:ph idx="1"/>
          </p:nvPr>
        </p:nvSpPr>
        <p:spPr/>
        <p:txBody>
          <a:bodyPr>
            <a:normAutofit/>
          </a:bodyPr>
          <a:lstStyle/>
          <a:p>
            <a:r>
              <a:rPr lang="en-GB" sz="3200" dirty="0"/>
              <a:t>Key Stage 1 (age 5-7years)</a:t>
            </a:r>
          </a:p>
          <a:p>
            <a:pPr marL="0" indent="0">
              <a:buNone/>
            </a:pPr>
            <a:r>
              <a:rPr lang="en-GB" sz="3200" dirty="0"/>
              <a:t> Year 1 pupils should be taught to: Identify, name, draw and label the basic parts of the human body and say which part of the body is associated with each sense </a:t>
            </a:r>
          </a:p>
          <a:p>
            <a:pPr marL="0" indent="0">
              <a:buNone/>
            </a:pPr>
            <a:r>
              <a:rPr lang="en-GB" sz="3200" dirty="0"/>
              <a:t>Year 2 pupils should be taught to: Notice that animals, including humans, have offspring which grow into adults Describe the importance for humans of exercise, eating the right amounts of different type of food, and hygiene</a:t>
            </a:r>
          </a:p>
        </p:txBody>
      </p:sp>
    </p:spTree>
    <p:extLst>
      <p:ext uri="{BB962C8B-B14F-4D97-AF65-F5344CB8AC3E}">
        <p14:creationId xmlns:p14="http://schemas.microsoft.com/office/powerpoint/2010/main" val="63892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D8D0-D6F3-48DD-A288-C5286330F5EA}"/>
              </a:ext>
            </a:extLst>
          </p:cNvPr>
          <p:cNvSpPr>
            <a:spLocks noGrp="1"/>
          </p:cNvSpPr>
          <p:nvPr>
            <p:ph type="title"/>
          </p:nvPr>
        </p:nvSpPr>
        <p:spPr/>
        <p:txBody>
          <a:bodyPr/>
          <a:lstStyle/>
          <a:p>
            <a:r>
              <a:rPr lang="en-GB" dirty="0"/>
              <a:t>RSE in the curriculum</a:t>
            </a:r>
          </a:p>
        </p:txBody>
      </p:sp>
      <p:sp>
        <p:nvSpPr>
          <p:cNvPr id="3" name="Content Placeholder 2">
            <a:extLst>
              <a:ext uri="{FF2B5EF4-FFF2-40B4-BE49-F238E27FC236}">
                <a16:creationId xmlns:a16="http://schemas.microsoft.com/office/drawing/2014/main" id="{294F0D3C-50DB-484F-B715-8C1D596D52C6}"/>
              </a:ext>
            </a:extLst>
          </p:cNvPr>
          <p:cNvSpPr>
            <a:spLocks noGrp="1"/>
          </p:cNvSpPr>
          <p:nvPr>
            <p:ph idx="1"/>
          </p:nvPr>
        </p:nvSpPr>
        <p:spPr/>
        <p:txBody>
          <a:bodyPr>
            <a:normAutofit/>
          </a:bodyPr>
          <a:lstStyle/>
          <a:p>
            <a:r>
              <a:rPr lang="en-GB" sz="3200" dirty="0"/>
              <a:t>Key Stage 2 (age 7-11years) </a:t>
            </a:r>
          </a:p>
          <a:p>
            <a:r>
              <a:rPr lang="en-GB" sz="3200" dirty="0"/>
              <a:t>Year 5 pupils should be taught to: Describe the life process of reproduction in some plants and animals Describe the changes as humans develop to old age </a:t>
            </a:r>
          </a:p>
          <a:p>
            <a:r>
              <a:rPr lang="en-GB" sz="3200" dirty="0"/>
              <a:t>Year 6 pupils should be taught to: Recognise that living things produce offspring of the same kind, but normally offspring vary and are not identical to their parents </a:t>
            </a:r>
          </a:p>
        </p:txBody>
      </p:sp>
    </p:spTree>
    <p:extLst>
      <p:ext uri="{BB962C8B-B14F-4D97-AF65-F5344CB8AC3E}">
        <p14:creationId xmlns:p14="http://schemas.microsoft.com/office/powerpoint/2010/main" val="1712641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04E2-0A69-4A47-BCAA-768BC0633CBC}"/>
              </a:ext>
            </a:extLst>
          </p:cNvPr>
          <p:cNvSpPr>
            <a:spLocks noGrp="1"/>
          </p:cNvSpPr>
          <p:nvPr>
            <p:ph type="title"/>
          </p:nvPr>
        </p:nvSpPr>
        <p:spPr>
          <a:xfrm>
            <a:off x="429208" y="0"/>
            <a:ext cx="11000791" cy="2157731"/>
          </a:xfrm>
        </p:spPr>
        <p:txBody>
          <a:bodyPr/>
          <a:lstStyle/>
          <a:p>
            <a:r>
              <a:rPr lang="en-GB" dirty="0"/>
              <a:t> Why is Sex Education Important ?</a:t>
            </a:r>
            <a:br>
              <a:rPr lang="en-GB" dirty="0"/>
            </a:br>
            <a:r>
              <a:rPr lang="en-GB" sz="1200" dirty="0"/>
              <a:t>(Sample answers taken from last year’s Y6.</a:t>
            </a:r>
            <a:endParaRPr lang="en-GB" dirty="0"/>
          </a:p>
        </p:txBody>
      </p:sp>
      <p:sp>
        <p:nvSpPr>
          <p:cNvPr id="3" name="Content Placeholder 2">
            <a:extLst>
              <a:ext uri="{FF2B5EF4-FFF2-40B4-BE49-F238E27FC236}">
                <a16:creationId xmlns:a16="http://schemas.microsoft.com/office/drawing/2014/main" id="{07308640-2DDF-4BA9-BDAD-5692196971E1}"/>
              </a:ext>
            </a:extLst>
          </p:cNvPr>
          <p:cNvSpPr>
            <a:spLocks noGrp="1"/>
          </p:cNvSpPr>
          <p:nvPr>
            <p:ph idx="1"/>
          </p:nvPr>
        </p:nvSpPr>
        <p:spPr>
          <a:xfrm>
            <a:off x="838200" y="1442167"/>
            <a:ext cx="10515600" cy="4351338"/>
          </a:xfrm>
        </p:spPr>
        <p:txBody>
          <a:bodyPr>
            <a:normAutofit fontScale="92500"/>
          </a:bodyPr>
          <a:lstStyle/>
          <a:p>
            <a:r>
              <a:rPr lang="en-GB" dirty="0"/>
              <a:t> I have learnt enough for my age but would like to learn more at secondary school. I’d like to learn more about respect. I think nothing has been missed out and we have learnt a lot for our age but I would like to learn more at Secondary School. I would like to learn about growing up more. I would like to learn more. Relationships and families.</a:t>
            </a:r>
          </a:p>
          <a:p>
            <a:r>
              <a:rPr lang="en-GB" dirty="0"/>
              <a:t>Would like to learn more about periods and body changes. I would like to learn if people have the same feelings when going through puberty. What parts of puberty hurts the most. Feelings, hygiene and bodies. I would like to cover how people change through the years.</a:t>
            </a:r>
          </a:p>
          <a:p>
            <a:r>
              <a:rPr lang="en-GB" dirty="0"/>
              <a:t>Best thing is learning about puberty. We know we will learn more in secondary school. The simple ways of teaching still help me a lot. That we can learn in separate groups to boys and then talk about that specific gender. That we can learn about gender and I like it just being the Year 5/6. It is a smaller school so it is nice we can be split into boys and girls. I DO NOT WANT to learn about this thing. We do it in groups. I like that we are in our year groups.</a:t>
            </a:r>
          </a:p>
          <a:p>
            <a:pPr marL="0" indent="0">
              <a:buNone/>
            </a:pPr>
            <a:endParaRPr lang="en-GB" dirty="0"/>
          </a:p>
        </p:txBody>
      </p:sp>
    </p:spTree>
    <p:extLst>
      <p:ext uri="{BB962C8B-B14F-4D97-AF65-F5344CB8AC3E}">
        <p14:creationId xmlns:p14="http://schemas.microsoft.com/office/powerpoint/2010/main" val="357996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D78D13-7CFF-4839-B501-38E4DF95F83B}"/>
              </a:ext>
            </a:extLst>
          </p:cNvPr>
          <p:cNvPicPr>
            <a:picLocks noChangeAspect="1"/>
          </p:cNvPicPr>
          <p:nvPr/>
        </p:nvPicPr>
        <p:blipFill>
          <a:blip r:embed="rId2"/>
          <a:stretch>
            <a:fillRect/>
          </a:stretch>
        </p:blipFill>
        <p:spPr>
          <a:xfrm>
            <a:off x="1138335" y="1019178"/>
            <a:ext cx="6922633" cy="5188976"/>
          </a:xfrm>
          <a:prstGeom prst="rect">
            <a:avLst/>
          </a:prstGeom>
        </p:spPr>
      </p:pic>
      <p:sp>
        <p:nvSpPr>
          <p:cNvPr id="10" name="TextBox 9">
            <a:extLst>
              <a:ext uri="{FF2B5EF4-FFF2-40B4-BE49-F238E27FC236}">
                <a16:creationId xmlns:a16="http://schemas.microsoft.com/office/drawing/2014/main" id="{D98E53FD-5835-4362-B387-726F47AF1C4B}"/>
              </a:ext>
            </a:extLst>
          </p:cNvPr>
          <p:cNvSpPr txBox="1"/>
          <p:nvPr/>
        </p:nvSpPr>
        <p:spPr>
          <a:xfrm>
            <a:off x="8210939" y="512027"/>
            <a:ext cx="3377681" cy="3539430"/>
          </a:xfrm>
          <a:prstGeom prst="rect">
            <a:avLst/>
          </a:prstGeom>
          <a:noFill/>
        </p:spPr>
        <p:txBody>
          <a:bodyPr wrap="square" rtlCol="0">
            <a:spAutoFit/>
          </a:bodyPr>
          <a:lstStyle/>
          <a:p>
            <a:r>
              <a:rPr lang="en-GB" sz="3200" dirty="0"/>
              <a:t>We follow the Derbyshire scheme – PSHE matters</a:t>
            </a:r>
          </a:p>
          <a:p>
            <a:endParaRPr lang="en-GB" sz="3200" dirty="0"/>
          </a:p>
          <a:p>
            <a:r>
              <a:rPr lang="en-GB" sz="3200" dirty="0"/>
              <a:t>There are many resources on the school’s website.</a:t>
            </a:r>
          </a:p>
        </p:txBody>
      </p:sp>
      <p:sp>
        <p:nvSpPr>
          <p:cNvPr id="11" name="Rectangle 10">
            <a:extLst>
              <a:ext uri="{FF2B5EF4-FFF2-40B4-BE49-F238E27FC236}">
                <a16:creationId xmlns:a16="http://schemas.microsoft.com/office/drawing/2014/main" id="{2166596D-1A1F-4D88-917D-5FAEACE1BB04}"/>
              </a:ext>
            </a:extLst>
          </p:cNvPr>
          <p:cNvSpPr/>
          <p:nvPr/>
        </p:nvSpPr>
        <p:spPr>
          <a:xfrm>
            <a:off x="1352851" y="111237"/>
            <a:ext cx="5887704" cy="1077218"/>
          </a:xfrm>
          <a:prstGeom prst="rect">
            <a:avLst/>
          </a:prstGeom>
        </p:spPr>
        <p:txBody>
          <a:bodyPr wrap="square">
            <a:spAutoFit/>
          </a:bodyPr>
          <a:lstStyle/>
          <a:p>
            <a:r>
              <a:rPr lang="en-GB" sz="3200" dirty="0">
                <a:solidFill>
                  <a:schemeClr val="accent1"/>
                </a:solidFill>
              </a:rPr>
              <a:t>An overview of the topics/objectives in each key stage </a:t>
            </a:r>
          </a:p>
        </p:txBody>
      </p:sp>
    </p:spTree>
    <p:extLst>
      <p:ext uri="{BB962C8B-B14F-4D97-AF65-F5344CB8AC3E}">
        <p14:creationId xmlns:p14="http://schemas.microsoft.com/office/powerpoint/2010/main" val="314814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1596-96B3-439E-8422-3B87E94AE5E6}"/>
              </a:ext>
            </a:extLst>
          </p:cNvPr>
          <p:cNvSpPr>
            <a:spLocks noGrp="1"/>
          </p:cNvSpPr>
          <p:nvPr>
            <p:ph type="title"/>
          </p:nvPr>
        </p:nvSpPr>
        <p:spPr/>
        <p:txBody>
          <a:bodyPr/>
          <a:lstStyle/>
          <a:p>
            <a:r>
              <a:rPr lang="en-GB" dirty="0"/>
              <a:t>New Government Guidance tells us</a:t>
            </a:r>
          </a:p>
        </p:txBody>
      </p:sp>
      <p:sp>
        <p:nvSpPr>
          <p:cNvPr id="4" name="Title 1">
            <a:extLst>
              <a:ext uri="{FF2B5EF4-FFF2-40B4-BE49-F238E27FC236}">
                <a16:creationId xmlns:a16="http://schemas.microsoft.com/office/drawing/2014/main" id="{BD10E27E-15BE-4BD6-A9E0-2C5D47B34FA8}"/>
              </a:ext>
            </a:extLst>
          </p:cNvPr>
          <p:cNvSpPr>
            <a:spLocks noGrp="1"/>
          </p:cNvSpPr>
          <p:nvPr>
            <p:ph idx="1"/>
          </p:nvPr>
        </p:nvSpPr>
        <p:spPr/>
        <p:txBody>
          <a:bodyPr/>
          <a:lstStyle/>
          <a:p>
            <a:pPr marL="0" indent="0">
              <a:buNone/>
            </a:pPr>
            <a:r>
              <a:rPr lang="en-GB" dirty="0"/>
              <a:t>‘Parents should be given the opportunity to understand the purpose and content of Relationships Education.’</a:t>
            </a:r>
          </a:p>
          <a:p>
            <a:pPr marL="0" indent="0">
              <a:buNone/>
            </a:pPr>
            <a:endParaRPr lang="en-GB" dirty="0"/>
          </a:p>
          <a:p>
            <a:pPr marL="0" indent="0">
              <a:buNone/>
            </a:pPr>
            <a:r>
              <a:rPr lang="en-GB" dirty="0"/>
              <a:t>‘Parents have the right to request that their child be withdrawn from some or all of sex education.’</a:t>
            </a:r>
          </a:p>
          <a:p>
            <a:pPr marL="0" indent="0">
              <a:buNone/>
            </a:pPr>
            <a:endParaRPr lang="en-GB" dirty="0"/>
          </a:p>
          <a:p>
            <a:pPr marL="0" indent="0">
              <a:buNone/>
            </a:pPr>
            <a:r>
              <a:rPr lang="en-GB" dirty="0"/>
              <a:t> Give  some indication of how to request, what the procedure will be in school e.g. discussion , a record kept etc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76403365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335</TotalTime>
  <Words>1032</Words>
  <Application>Microsoft Office PowerPoint</Application>
  <PresentationFormat>Widescreen</PresentationFormat>
  <Paragraphs>88</Paragraphs>
  <Slides>18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SF Pro Text</vt:lpstr>
      <vt:lpstr>Wingdings</vt:lpstr>
      <vt:lpstr>Metropolitan</vt:lpstr>
      <vt:lpstr>Relationships, Sex and Health  Education Parent and Carers Consultation  </vt:lpstr>
      <vt:lpstr>Agenda</vt:lpstr>
      <vt:lpstr>Why is RSE important?</vt:lpstr>
      <vt:lpstr> DFE-New statutory Relationships and Health Education </vt:lpstr>
      <vt:lpstr>RSE in the curriculum</vt:lpstr>
      <vt:lpstr>RSE in the curriculum</vt:lpstr>
      <vt:lpstr> Why is Sex Education Important ? (Sample answers taken from last year’s Y6.</vt:lpstr>
      <vt:lpstr>PowerPoint Presentation</vt:lpstr>
      <vt:lpstr>New Government Guidance tells us</vt:lpstr>
      <vt:lpstr>Parent Survey Results</vt:lpstr>
      <vt:lpstr>PowerPoint Presentation</vt:lpstr>
      <vt:lpstr>PowerPoint Presentation</vt:lpstr>
      <vt:lpstr>Any other questions?</vt:lpstr>
      <vt:lpstr>Some examples of approaches and resources used across the age ranges </vt:lpstr>
      <vt:lpstr>What vocabulary should we use at what age? Where would you put this vocabulary? Why? Should it go in more than one place?  </vt:lpstr>
      <vt:lpstr>PowerPoint Presentation</vt:lpstr>
      <vt:lpstr>Talking to your child- handy tips- primary </vt:lpstr>
      <vt:lpstr>Any further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Sex and Health  Education Parent and Carers Consultation</dc:title>
  <dc:creator>Jane O'Byrne (Childrens Services)</dc:creator>
  <cp:lastModifiedBy>ICT</cp:lastModifiedBy>
  <cp:revision>23</cp:revision>
  <dcterms:created xsi:type="dcterms:W3CDTF">2021-02-10T18:00:46Z</dcterms:created>
  <dcterms:modified xsi:type="dcterms:W3CDTF">2023-06-20T12:28:32Z</dcterms:modified>
</cp:coreProperties>
</file>